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57"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2" d="100"/>
          <a:sy n="72" d="100"/>
        </p:scale>
        <p:origin x="1410" y="54"/>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6"/>
        <p:cNvGrpSpPr/>
        <p:nvPr/>
      </p:nvGrpSpPr>
      <p:grpSpPr>
        <a:xfrm>
          <a:off x="0" y="0"/>
          <a:ext cx="0" cy="0"/>
          <a:chOff x="0" y="0"/>
          <a:chExt cx="0" cy="0"/>
        </a:xfrm>
      </p:grpSpPr>
      <p:sp>
        <p:nvSpPr>
          <p:cNvPr id="417" name="Google Shape;417;g1e3a6309cc6_3_316: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1e3a6309cc6_3_3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02" name="Google Shape;202;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09" name="Google Shape;209;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27" name="Google Shape;227;p9"/>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4" name="Google Shape;234;p9"/>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4"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17"/>
          <p:cNvSpPr txBox="1"/>
          <p:nvPr/>
        </p:nvSpPr>
        <p:spPr>
          <a:xfrm>
            <a:off x="188700" y="1533300"/>
            <a:ext cx="3697500" cy="285000"/>
          </a:xfrm>
          <a:prstGeom prst="rect">
            <a:avLst/>
          </a:prstGeom>
          <a:noFill/>
          <a:ln>
            <a:noFill/>
          </a:ln>
        </p:spPr>
        <p:txBody>
          <a:bodyPr spcFirstLastPara="1" wrap="square" lIns="91425" tIns="91425" rIns="91425" bIns="91425" anchor="t" anchorCtr="0">
            <a:noAutofit/>
          </a:bodyPr>
          <a:lstStyle/>
          <a:p>
            <a:pPr marL="0" lvl="0" indent="0" algn="l" rtl="0">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21" name="Google Shape;421;p17"/>
          <p:cNvSpPr txBox="1"/>
          <p:nvPr/>
        </p:nvSpPr>
        <p:spPr>
          <a:xfrm>
            <a:off x="287625" y="1859125"/>
            <a:ext cx="7309500" cy="830966"/>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400" dirty="0">
                <a:solidFill>
                  <a:schemeClr val="dk1"/>
                </a:solidFill>
                <a:latin typeface="Google Sans"/>
                <a:ea typeface="Google Sans"/>
                <a:cs typeface="Google Sans"/>
                <a:sym typeface="Google Sans"/>
              </a:rPr>
              <a:t>We seek to develop a machine learning model to assist in the classification of claims for user submissions. In this part of the project, we will conduct a hypothesis test to analyze the relationship between verified_status and video_view_count</a:t>
            </a:r>
            <a:endParaRPr dirty="0">
              <a:solidFill>
                <a:schemeClr val="dk2"/>
              </a:solidFill>
            </a:endParaRPr>
          </a:p>
        </p:txBody>
      </p:sp>
      <p:grpSp>
        <p:nvGrpSpPr>
          <p:cNvPr id="424" name="Google Shape;424;p17"/>
          <p:cNvGrpSpPr/>
          <p:nvPr/>
        </p:nvGrpSpPr>
        <p:grpSpPr>
          <a:xfrm>
            <a:off x="188699" y="665125"/>
            <a:ext cx="5190001" cy="771300"/>
            <a:chOff x="188699" y="665125"/>
            <a:chExt cx="5190001" cy="771300"/>
          </a:xfrm>
        </p:grpSpPr>
        <p:sp>
          <p:nvSpPr>
            <p:cNvPr id="425" name="Google Shape;425;p17"/>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a:lnSpc>
                  <a:spcPct val="95000"/>
                </a:lnSpc>
              </a:pPr>
              <a:r>
                <a:rPr lang="en-US" sz="1600" b="1" dirty="0">
                  <a:latin typeface="Google Sans"/>
                  <a:ea typeface="Google Sans"/>
                  <a:cs typeface="Google Sans"/>
                  <a:sym typeface="Google Sans"/>
                </a:rPr>
                <a:t>TikTok Claims Classification Project</a:t>
              </a:r>
            </a:p>
            <a:p>
              <a:pPr marL="0" lvl="0" indent="0" algn="l" rtl="0">
                <a:lnSpc>
                  <a:spcPct val="95000"/>
                </a:lnSpc>
                <a:spcBef>
                  <a:spcPts val="0"/>
                </a:spcBef>
                <a:spcAft>
                  <a:spcPts val="0"/>
                </a:spcAft>
                <a:buNone/>
              </a:pPr>
              <a:endParaRPr sz="1900" dirty="0">
                <a:solidFill>
                  <a:srgbClr val="000000"/>
                </a:solidFill>
                <a:latin typeface="Google Sans SemiBold"/>
                <a:ea typeface="Google Sans SemiBold"/>
                <a:cs typeface="Google Sans SemiBold"/>
                <a:sym typeface="Google Sans SemiBold"/>
              </a:endParaRPr>
            </a:p>
          </p:txBody>
        </p:sp>
        <p:sp>
          <p:nvSpPr>
            <p:cNvPr id="426" name="Google Shape;426;p17"/>
            <p:cNvSpPr txBox="1"/>
            <p:nvPr/>
          </p:nvSpPr>
          <p:spPr>
            <a:xfrm>
              <a:off x="188699" y="1036225"/>
              <a:ext cx="4394675"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Roboto"/>
                  <a:ea typeface="Roboto"/>
                  <a:cs typeface="Roboto"/>
                  <a:sym typeface="Roboto"/>
                </a:rPr>
                <a:t>Executive Summary: Statistical Testing Results</a:t>
              </a: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C840A77A-23E2-9844-D9B9-D0248A835EB2}"/>
              </a:ext>
            </a:extLst>
          </p:cNvPr>
          <p:cNvSpPr txBox="1"/>
          <p:nvPr/>
        </p:nvSpPr>
        <p:spPr>
          <a:xfrm>
            <a:off x="153625" y="3856382"/>
            <a:ext cx="3172200" cy="5991384"/>
          </a:xfrm>
          <a:prstGeom prst="rect">
            <a:avLst/>
          </a:prstGeom>
          <a:noFill/>
        </p:spPr>
        <p:txBody>
          <a:bodyPr wrap="square" rtlCol="0">
            <a:spAutoFit/>
          </a:bodyPr>
          <a:lstStyle/>
          <a:p>
            <a:pPr marL="457200" lvl="0" indent="-317500" algn="l" rtl="0">
              <a:spcBef>
                <a:spcPts val="1000"/>
              </a:spcBef>
              <a:spcAft>
                <a:spcPts val="0"/>
              </a:spcAft>
              <a:buSzPts val="1400"/>
              <a:buFont typeface="Google Sans"/>
              <a:buChar char="●"/>
            </a:pPr>
            <a:r>
              <a:rPr lang="en-US" dirty="0">
                <a:latin typeface="Google Sans"/>
                <a:ea typeface="Google Sans"/>
                <a:cs typeface="Google Sans"/>
                <a:sym typeface="Google Sans"/>
              </a:rPr>
              <a:t>The analysis shows that there is a difference in number of views between TikTok videos posted by verified accounts and TikTok videos posted by unverified accounts. </a:t>
            </a:r>
          </a:p>
          <a:p>
            <a:pPr marL="457200" lvl="0" indent="-317500" algn="l" rtl="0">
              <a:spcBef>
                <a:spcPts val="1000"/>
              </a:spcBef>
              <a:spcAft>
                <a:spcPts val="0"/>
              </a:spcAft>
              <a:buSzPts val="1400"/>
              <a:buFont typeface="Google Sans"/>
              <a:buChar char="●"/>
            </a:pPr>
            <a:r>
              <a:rPr lang="en-US" dirty="0">
                <a:latin typeface="Google Sans"/>
                <a:ea typeface="Google Sans"/>
                <a:cs typeface="Google Sans"/>
                <a:sym typeface="Google Sans"/>
              </a:rPr>
              <a:t>As a result, these findings suggest there might be fundamental behavioral differences between these two groups of accounts: verified and unverified. </a:t>
            </a:r>
          </a:p>
          <a:p>
            <a:pPr marL="457200" lvl="0" indent="-317500" algn="l" rtl="0">
              <a:spcBef>
                <a:spcPts val="1000"/>
              </a:spcBef>
              <a:spcAft>
                <a:spcPts val="0"/>
              </a:spcAft>
              <a:buSzPts val="1400"/>
              <a:buFont typeface="Google Sans"/>
              <a:buChar char="●"/>
            </a:pPr>
            <a:r>
              <a:rPr lang="en-US" dirty="0">
                <a:latin typeface="Google Sans"/>
                <a:ea typeface="Google Sans"/>
                <a:cs typeface="Google Sans"/>
                <a:sym typeface="Google Sans"/>
              </a:rPr>
              <a:t>It would be interesting to investigate the root cause of this behavioral difference. For example, consider: </a:t>
            </a:r>
          </a:p>
          <a:p>
            <a:pPr marL="914400" lvl="1" indent="-317500" algn="l" rtl="0">
              <a:spcBef>
                <a:spcPts val="1000"/>
              </a:spcBef>
              <a:spcAft>
                <a:spcPts val="0"/>
              </a:spcAft>
              <a:buSzPts val="1400"/>
              <a:buFont typeface="Google Sans"/>
              <a:buChar char="○"/>
            </a:pPr>
            <a:r>
              <a:rPr lang="en-US" dirty="0">
                <a:latin typeface="Google Sans"/>
                <a:ea typeface="Google Sans"/>
                <a:cs typeface="Google Sans"/>
                <a:sym typeface="Google Sans"/>
              </a:rPr>
              <a:t>Do unverified accounts tend to post more engaging videos? Is that engaging content a claim or opinion? </a:t>
            </a:r>
          </a:p>
          <a:p>
            <a:pPr marL="914400" lvl="1" indent="-317500" algn="l" rtl="0">
              <a:spcBef>
                <a:spcPts val="1000"/>
              </a:spcBef>
              <a:spcAft>
                <a:spcPts val="1000"/>
              </a:spcAft>
              <a:buSzPts val="1400"/>
              <a:buFont typeface="Google Sans"/>
              <a:buChar char="○"/>
            </a:pPr>
            <a:r>
              <a:rPr lang="en-US" dirty="0">
                <a:latin typeface="Google Sans"/>
                <a:ea typeface="Google Sans"/>
                <a:cs typeface="Google Sans"/>
                <a:sym typeface="Google Sans"/>
              </a:rPr>
              <a:t>Or are unverified accounts associated with spam bots that help inflate view counts</a:t>
            </a:r>
            <a:endParaRPr lang="en-US" dirty="0"/>
          </a:p>
        </p:txBody>
      </p:sp>
      <p:sp>
        <p:nvSpPr>
          <p:cNvPr id="3" name="TextBox 2">
            <a:extLst>
              <a:ext uri="{FF2B5EF4-FFF2-40B4-BE49-F238E27FC236}">
                <a16:creationId xmlns:a16="http://schemas.microsoft.com/office/drawing/2014/main" id="{99100369-4485-67F4-6125-496EB5EC1804}"/>
              </a:ext>
            </a:extLst>
          </p:cNvPr>
          <p:cNvSpPr txBox="1"/>
          <p:nvPr/>
        </p:nvSpPr>
        <p:spPr>
          <a:xfrm>
            <a:off x="3631096" y="3564835"/>
            <a:ext cx="3856382" cy="3021340"/>
          </a:xfrm>
          <a:prstGeom prst="rect">
            <a:avLst/>
          </a:prstGeom>
          <a:noFill/>
        </p:spPr>
        <p:txBody>
          <a:bodyPr wrap="square" rtlCol="0">
            <a:spAutoFit/>
          </a:bodyPr>
          <a:lstStyle/>
          <a:p>
            <a:pPr marL="0" lvl="0" indent="0" algn="l" rtl="0">
              <a:spcBef>
                <a:spcPts val="1000"/>
              </a:spcBef>
              <a:spcAft>
                <a:spcPts val="0"/>
              </a:spcAft>
              <a:buNone/>
            </a:pPr>
            <a:r>
              <a:rPr lang="en-US" sz="1400" dirty="0">
                <a:solidFill>
                  <a:schemeClr val="dk1"/>
                </a:solidFill>
                <a:latin typeface="Google Sans"/>
                <a:ea typeface="Google Sans"/>
                <a:cs typeface="Google Sans"/>
                <a:sym typeface="Google Sans"/>
              </a:rPr>
              <a:t>One approach conducted was to examine the mean values of video_view_count for each group of verified status in the sample data. The findings showed that most accounts were unverified. 265,663 accounts were not verified, and 91,439 accounts were verified. </a:t>
            </a:r>
          </a:p>
          <a:p>
            <a:pPr marL="0" lvl="0" indent="0" algn="l" rtl="0">
              <a:spcBef>
                <a:spcPts val="1000"/>
              </a:spcBef>
              <a:spcAft>
                <a:spcPts val="1000"/>
              </a:spcAft>
              <a:buNone/>
            </a:pPr>
            <a:r>
              <a:rPr lang="en-US" sz="1400" dirty="0">
                <a:solidFill>
                  <a:schemeClr val="dk1"/>
                </a:solidFill>
                <a:latin typeface="Google Sans"/>
                <a:ea typeface="Google Sans"/>
                <a:cs typeface="Google Sans"/>
                <a:sym typeface="Google Sans"/>
              </a:rPr>
              <a:t>The second approach was a two-sample hypothesis test. Aligned with preliminary findings from the mean values, this statistical analysis shows that any observed difference in the sample data is due to an actual difference in the corresponding population means.</a:t>
            </a:r>
          </a:p>
        </p:txBody>
      </p:sp>
      <p:sp>
        <p:nvSpPr>
          <p:cNvPr id="4" name="TextBox 3">
            <a:extLst>
              <a:ext uri="{FF2B5EF4-FFF2-40B4-BE49-F238E27FC236}">
                <a16:creationId xmlns:a16="http://schemas.microsoft.com/office/drawing/2014/main" id="{38560698-FD11-4B25-B067-312617F2D969}"/>
              </a:ext>
            </a:extLst>
          </p:cNvPr>
          <p:cNvSpPr txBox="1"/>
          <p:nvPr/>
        </p:nvSpPr>
        <p:spPr>
          <a:xfrm>
            <a:off x="3631096" y="8199275"/>
            <a:ext cx="3856382" cy="1384995"/>
          </a:xfrm>
          <a:prstGeom prst="rect">
            <a:avLst/>
          </a:prstGeom>
          <a:noFill/>
        </p:spPr>
        <p:txBody>
          <a:bodyPr wrap="square" rtlCol="0">
            <a:spAutoFit/>
          </a:bodyPr>
          <a:lstStyle/>
          <a:p>
            <a:r>
              <a:rPr lang="en-US" sz="1400" dirty="0">
                <a:latin typeface="Google Sans"/>
                <a:ea typeface="Google Sans"/>
                <a:cs typeface="Google Sans"/>
                <a:sym typeface="Google Sans"/>
              </a:rPr>
              <a:t>A regression model for verified status can help analyze user behavior in this group of verified users. Then, this context can be used to consider results from a claim classification model that will be created afterwards. </a:t>
            </a:r>
          </a:p>
          <a:p>
            <a:endParaRPr lang="en-US"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288</Words>
  <Application>Microsoft Office PowerPoint</Application>
  <PresentationFormat>Custom</PresentationFormat>
  <Paragraphs>12</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Arial</vt:lpstr>
      <vt:lpstr>Google Sans SemiBold</vt:lpstr>
      <vt:lpstr>Google Sans</vt:lpstr>
      <vt:lpstr>Roboto</vt:lpstr>
      <vt:lpstr>Work Sans</vt:lpstr>
      <vt:lpstr>Lato</vt:lpstr>
      <vt:lpstr>PT Sans Narrow</vt:lpstr>
      <vt:lpstr>Calibri</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Hassan Mehmood</dc:creator>
  <cp:lastModifiedBy>Hassan Mehmood</cp:lastModifiedBy>
  <cp:revision>3</cp:revision>
  <dcterms:modified xsi:type="dcterms:W3CDTF">2023-07-30T06:42:31Z</dcterms:modified>
</cp:coreProperties>
</file>